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96" d="100"/>
          <a:sy n="96" d="100"/>
        </p:scale>
        <p:origin x="-25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25F94C-9763-49E3-88E7-A9A1D864E3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7D858B39-8DB8-41EB-B860-DDCA69EA45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CB51D40-64E3-4C01-A48E-071DECEBB4E2}"/>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5" name="Footer Placeholder 4">
            <a:extLst>
              <a:ext uri="{FF2B5EF4-FFF2-40B4-BE49-F238E27FC236}">
                <a16:creationId xmlns:a16="http://schemas.microsoft.com/office/drawing/2014/main" xmlns="" id="{7B3C4770-1E05-42DD-A550-7D3F49A822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EA64F0F2-2A19-4F95-A66E-1E50DFE2CCD0}"/>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1572929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831087-10A7-4521-889A-0F6DDEDC72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0C54BCB-53A8-45B0-8807-1C16B3D725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73AD42E-038D-4558-B9AC-D8800E16CCA3}"/>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5" name="Footer Placeholder 4">
            <a:extLst>
              <a:ext uri="{FF2B5EF4-FFF2-40B4-BE49-F238E27FC236}">
                <a16:creationId xmlns:a16="http://schemas.microsoft.com/office/drawing/2014/main" xmlns="" id="{9D846D81-E1FD-4F4C-AD4E-C419B182BF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BB2ADB3-1BA1-4E30-AE8E-F8E5D508E351}"/>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114366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300B76A-9268-4270-BD3E-1AF73574F3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CD6693F2-C976-48DE-BB39-E0195EF010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9FFB9D2-48E5-4C60-8876-E07FE7C2B020}"/>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5" name="Footer Placeholder 4">
            <a:extLst>
              <a:ext uri="{FF2B5EF4-FFF2-40B4-BE49-F238E27FC236}">
                <a16:creationId xmlns:a16="http://schemas.microsoft.com/office/drawing/2014/main" xmlns="" id="{71E0BD8B-D469-4C61-964C-98AB547E6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D47346E-9797-4536-AE97-A056725B0731}"/>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3856033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78431-E983-4698-AA9B-ED6026669A2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0A629ED-AD2E-4621-BB7D-5C1211B81D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F19B15E-1774-4DA1-B9EA-484C5A8AAD11}"/>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5" name="Footer Placeholder 4">
            <a:extLst>
              <a:ext uri="{FF2B5EF4-FFF2-40B4-BE49-F238E27FC236}">
                <a16:creationId xmlns:a16="http://schemas.microsoft.com/office/drawing/2014/main" xmlns="" id="{E7E40FF7-AFC0-4DE9-A258-64D2FFD904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0C34C5C-5DE7-4D5F-8098-045FD6D8B65A}"/>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340784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E3AEF8-DFB3-498D-80CC-44910D164F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D03F110B-1137-49F3-A4E6-C5F09178E6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713EC9D-C428-46BC-9C75-88AD3DF21867}"/>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5" name="Footer Placeholder 4">
            <a:extLst>
              <a:ext uri="{FF2B5EF4-FFF2-40B4-BE49-F238E27FC236}">
                <a16:creationId xmlns:a16="http://schemas.microsoft.com/office/drawing/2014/main" xmlns="" id="{8091A6DC-7BC8-4CEA-AF5E-E9E2DFAB25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08D31ED-E305-45CE-B631-1F2406DECCDC}"/>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113954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840B7B-D420-46E9-93DC-4E442FB0B6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17341CEF-E676-4B2C-964C-33C3F5FF75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98DF853C-3409-4706-BE06-D79B50E2B6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5636F25D-AA1D-4051-94D4-7C0CABC832AB}"/>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6" name="Footer Placeholder 5">
            <a:extLst>
              <a:ext uri="{FF2B5EF4-FFF2-40B4-BE49-F238E27FC236}">
                <a16:creationId xmlns:a16="http://schemas.microsoft.com/office/drawing/2014/main" xmlns="" id="{064697A2-91E7-4496-8441-B09FCD2BB0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2ED5BF6-CEA1-491C-9EA9-73B0BAC76296}"/>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27910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1A6B35-8D35-4D22-9638-74BD36B7B3C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140D6B3-86CD-46A5-B105-A16DD73EFF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21B010E-7D4F-4274-BA4A-5AB04C21AA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5F5B0AC1-312B-449A-B060-16E71A47E3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5C0E1AA-D6C8-4637-90E8-957B9F8563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469A0A3A-7737-4E0A-8A0F-CD7859B2C8BF}"/>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8" name="Footer Placeholder 7">
            <a:extLst>
              <a:ext uri="{FF2B5EF4-FFF2-40B4-BE49-F238E27FC236}">
                <a16:creationId xmlns:a16="http://schemas.microsoft.com/office/drawing/2014/main" xmlns="" id="{899575D5-1DA5-42B9-9C42-501AA443151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2981C1A0-C572-4942-B5A0-69F040EE9633}"/>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296951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4186E0-B1AA-48A0-BE50-770BEA53C4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542DC74E-80C2-4325-A297-7A349AAB6E22}"/>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4" name="Footer Placeholder 3">
            <a:extLst>
              <a:ext uri="{FF2B5EF4-FFF2-40B4-BE49-F238E27FC236}">
                <a16:creationId xmlns:a16="http://schemas.microsoft.com/office/drawing/2014/main" xmlns="" id="{A84A304E-9B3F-4FD2-B013-A3AF002B80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7C606D5-0C39-4E30-B5B4-B348A96651E0}"/>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3816787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3342C24-C425-4C1C-9BC9-F3386AE84C50}"/>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3" name="Footer Placeholder 2">
            <a:extLst>
              <a:ext uri="{FF2B5EF4-FFF2-40B4-BE49-F238E27FC236}">
                <a16:creationId xmlns:a16="http://schemas.microsoft.com/office/drawing/2014/main" xmlns="" id="{7145A40F-0A3A-4184-A770-75137F5856F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A158818-3E95-48C3-A8B3-5B671D7E694C}"/>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428048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1793EE-1FBE-496F-83AB-127D1BEB61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CF598AF-270B-4599-96D8-328FEEC6DC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B54C371E-DB13-4BB5-AF34-DEBB2BE73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DF674CF-F06C-4F7D-9472-37A031A1D95E}"/>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6" name="Footer Placeholder 5">
            <a:extLst>
              <a:ext uri="{FF2B5EF4-FFF2-40B4-BE49-F238E27FC236}">
                <a16:creationId xmlns:a16="http://schemas.microsoft.com/office/drawing/2014/main" xmlns="" id="{58F49E90-A7E1-491E-AB16-C3ED47EE09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97D824B-6B0F-493F-B068-DD9F0B8717D7}"/>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395660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C88DBB-DACA-425C-9693-F770E0F148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B5D710F5-B10F-4788-9C92-962C297DB6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27B6B4C-865C-4B22-A9CC-AE38E81912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39E1294-FD70-49C4-BDE2-E712A5C9D291}"/>
              </a:ext>
            </a:extLst>
          </p:cNvPr>
          <p:cNvSpPr>
            <a:spLocks noGrp="1"/>
          </p:cNvSpPr>
          <p:nvPr>
            <p:ph type="dt" sz="half" idx="10"/>
          </p:nvPr>
        </p:nvSpPr>
        <p:spPr/>
        <p:txBody>
          <a:bodyPr/>
          <a:lstStyle/>
          <a:p>
            <a:fld id="{B445510B-C445-4405-92ED-2B64C91C932A}" type="datetimeFigureOut">
              <a:rPr lang="en-GB" smtClean="0"/>
              <a:t>08/04/2019</a:t>
            </a:fld>
            <a:endParaRPr lang="en-GB"/>
          </a:p>
        </p:txBody>
      </p:sp>
      <p:sp>
        <p:nvSpPr>
          <p:cNvPr id="6" name="Footer Placeholder 5">
            <a:extLst>
              <a:ext uri="{FF2B5EF4-FFF2-40B4-BE49-F238E27FC236}">
                <a16:creationId xmlns:a16="http://schemas.microsoft.com/office/drawing/2014/main" xmlns="" id="{C741F578-6DFE-4790-A09E-88364F98CA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0AD61A4-9F76-49C7-AC93-C8E76467EB2C}"/>
              </a:ext>
            </a:extLst>
          </p:cNvPr>
          <p:cNvSpPr>
            <a:spLocks noGrp="1"/>
          </p:cNvSpPr>
          <p:nvPr>
            <p:ph type="sldNum" sz="quarter" idx="12"/>
          </p:nvPr>
        </p:nvSpPr>
        <p:spPr/>
        <p:txBody>
          <a:bodyPr/>
          <a:lstStyle/>
          <a:p>
            <a:fld id="{A450FBEF-CC70-4C63-AE0D-FD5CB836C57C}" type="slidenum">
              <a:rPr lang="en-GB" smtClean="0"/>
              <a:t>‹#›</a:t>
            </a:fld>
            <a:endParaRPr lang="en-GB"/>
          </a:p>
        </p:txBody>
      </p:sp>
    </p:spTree>
    <p:extLst>
      <p:ext uri="{BB962C8B-B14F-4D97-AF65-F5344CB8AC3E}">
        <p14:creationId xmlns:p14="http://schemas.microsoft.com/office/powerpoint/2010/main" val="386691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D627EA-1DE4-4C8A-A4E6-5398A9536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8012BA8-A6E1-4BFC-8475-634619670D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A2DBC52-0FA9-4F71-A011-2524A0DF48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5510B-C445-4405-92ED-2B64C91C932A}" type="datetimeFigureOut">
              <a:rPr lang="en-GB" smtClean="0"/>
              <a:t>08/04/2019</a:t>
            </a:fld>
            <a:endParaRPr lang="en-GB"/>
          </a:p>
        </p:txBody>
      </p:sp>
      <p:sp>
        <p:nvSpPr>
          <p:cNvPr id="5" name="Footer Placeholder 4">
            <a:extLst>
              <a:ext uri="{FF2B5EF4-FFF2-40B4-BE49-F238E27FC236}">
                <a16:creationId xmlns:a16="http://schemas.microsoft.com/office/drawing/2014/main" xmlns="" id="{9D575858-5AE1-4B67-8EEA-4394D6BCD8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8D24A658-2831-41C6-9B51-B9C0C24414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0FBEF-CC70-4C63-AE0D-FD5CB836C57C}" type="slidenum">
              <a:rPr lang="en-GB" smtClean="0"/>
              <a:t>‹#›</a:t>
            </a:fld>
            <a:endParaRPr lang="en-GB"/>
          </a:p>
        </p:txBody>
      </p:sp>
    </p:spTree>
    <p:extLst>
      <p:ext uri="{BB962C8B-B14F-4D97-AF65-F5344CB8AC3E}">
        <p14:creationId xmlns:p14="http://schemas.microsoft.com/office/powerpoint/2010/main" val="3401539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C221BB0-8FD8-42C9-BB91-EAF349641EF1}"/>
              </a:ext>
            </a:extLst>
          </p:cNvPr>
          <p:cNvSpPr/>
          <p:nvPr/>
        </p:nvSpPr>
        <p:spPr>
          <a:xfrm>
            <a:off x="76200" y="201971"/>
            <a:ext cx="11772900" cy="6152966"/>
          </a:xfrm>
          <a:prstGeom prst="rect">
            <a:avLst/>
          </a:prstGeom>
        </p:spPr>
        <p:txBody>
          <a:bodyPr wrap="square">
            <a:spAutoFit/>
          </a:bodyPr>
          <a:lstStyle/>
          <a:p>
            <a:pPr>
              <a:spcBef>
                <a:spcPts val="600"/>
              </a:spcBef>
              <a:spcAft>
                <a:spcPts val="600"/>
              </a:spcAft>
            </a:pPr>
            <a:r>
              <a:rPr lang="en-GB" sz="3600" b="1" dirty="0" smtClean="0">
                <a:latin typeface="Times New Roman" panose="02020603050405020304" pitchFamily="18" charset="0"/>
                <a:ea typeface="Calibri" panose="020F0502020204030204" pitchFamily="34" charset="0"/>
                <a:cs typeface="Times New Roman" panose="02020603050405020304" pitchFamily="18" charset="0"/>
              </a:rPr>
              <a:t>Easter Services:</a:t>
            </a:r>
          </a:p>
          <a:p>
            <a:pPr>
              <a:spcBef>
                <a:spcPts val="600"/>
              </a:spcBef>
              <a:spcAft>
                <a:spcPts val="600"/>
              </a:spcAft>
            </a:pPr>
            <a:r>
              <a:rPr lang="en-GB" sz="2800" b="1" dirty="0" smtClean="0">
                <a:latin typeface="Times New Roman" panose="02020603050405020304" pitchFamily="18" charset="0"/>
                <a:ea typeface="Calibri" panose="020F0502020204030204" pitchFamily="34" charset="0"/>
                <a:cs typeface="Times New Roman" panose="02020603050405020304" pitchFamily="18" charset="0"/>
              </a:rPr>
              <a:t>Palm </a:t>
            </a:r>
            <a:r>
              <a:rPr lang="en-GB" sz="2800" b="1" dirty="0">
                <a:latin typeface="Times New Roman" panose="02020603050405020304" pitchFamily="18" charset="0"/>
                <a:ea typeface="Calibri" panose="020F0502020204030204" pitchFamily="34" charset="0"/>
                <a:cs typeface="Times New Roman" panose="02020603050405020304" pitchFamily="18" charset="0"/>
              </a:rPr>
              <a:t>Sunday</a:t>
            </a:r>
            <a:r>
              <a:rPr lang="en-GB" sz="2800" dirty="0">
                <a:latin typeface="Times New Roman" panose="02020603050405020304" pitchFamily="18" charset="0"/>
                <a:ea typeface="Calibri" panose="020F0502020204030204" pitchFamily="34" charset="0"/>
                <a:cs typeface="Times New Roman" panose="02020603050405020304" pitchFamily="18" charset="0"/>
              </a:rPr>
              <a:t> April 14 – Jesus the coming King</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b="1" dirty="0" smtClean="0">
                <a:latin typeface="Times New Roman" panose="02020603050405020304" pitchFamily="18" charset="0"/>
                <a:ea typeface="Calibri" panose="020F0502020204030204" pitchFamily="34" charset="0"/>
                <a:cs typeface="Times New Roman" panose="02020603050405020304" pitchFamily="18" charset="0"/>
              </a:rPr>
              <a:t>Maundy </a:t>
            </a:r>
            <a:r>
              <a:rPr lang="en-GB" sz="2800" b="1" dirty="0">
                <a:latin typeface="Times New Roman" panose="02020603050405020304" pitchFamily="18" charset="0"/>
                <a:ea typeface="Calibri" panose="020F0502020204030204" pitchFamily="34" charset="0"/>
                <a:cs typeface="Times New Roman" panose="02020603050405020304" pitchFamily="18" charset="0"/>
              </a:rPr>
              <a:t>Thursday</a:t>
            </a:r>
            <a:r>
              <a:rPr lang="en-GB" sz="2800" dirty="0">
                <a:latin typeface="Times New Roman" panose="02020603050405020304" pitchFamily="18" charset="0"/>
                <a:ea typeface="Calibri" panose="020F0502020204030204" pitchFamily="34" charset="0"/>
                <a:cs typeface="Times New Roman" panose="02020603050405020304" pitchFamily="18" charset="0"/>
              </a:rPr>
              <a:t> 7.00pm Taizé service – Jesus the humble and suffering Servant</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b="1" dirty="0" smtClean="0">
                <a:latin typeface="Times New Roman" panose="02020603050405020304" pitchFamily="18" charset="0"/>
                <a:ea typeface="Calibri" panose="020F0502020204030204" pitchFamily="34" charset="0"/>
                <a:cs typeface="Times New Roman" panose="02020603050405020304" pitchFamily="18" charset="0"/>
              </a:rPr>
              <a:t>Good </a:t>
            </a:r>
            <a:r>
              <a:rPr lang="en-GB" sz="2800" b="1" dirty="0">
                <a:latin typeface="Times New Roman" panose="02020603050405020304" pitchFamily="18" charset="0"/>
                <a:ea typeface="Calibri" panose="020F0502020204030204" pitchFamily="34" charset="0"/>
                <a:cs typeface="Times New Roman" panose="02020603050405020304" pitchFamily="18" charset="0"/>
              </a:rPr>
              <a:t>Friday</a:t>
            </a:r>
            <a:r>
              <a:rPr lang="en-GB" sz="2800" dirty="0">
                <a:latin typeface="Times New Roman" panose="02020603050405020304" pitchFamily="18" charset="0"/>
                <a:ea typeface="Calibri" panose="020F0502020204030204" pitchFamily="34" charset="0"/>
                <a:cs typeface="Times New Roman" panose="02020603050405020304" pitchFamily="18" charset="0"/>
              </a:rPr>
              <a:t> 10.00am morning Family service - The crucified Jesus</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b="1" dirty="0" smtClean="0">
                <a:latin typeface="Times New Roman" panose="02020603050405020304" pitchFamily="18" charset="0"/>
                <a:ea typeface="Calibri" panose="020F0502020204030204" pitchFamily="34" charset="0"/>
                <a:cs typeface="Times New Roman" panose="02020603050405020304" pitchFamily="18" charset="0"/>
              </a:rPr>
              <a:t>Good </a:t>
            </a:r>
            <a:r>
              <a:rPr lang="en-GB" sz="2800" b="1" dirty="0">
                <a:latin typeface="Times New Roman" panose="02020603050405020304" pitchFamily="18" charset="0"/>
                <a:ea typeface="Calibri" panose="020F0502020204030204" pitchFamily="34" charset="0"/>
                <a:cs typeface="Times New Roman" panose="02020603050405020304" pitchFamily="18" charset="0"/>
              </a:rPr>
              <a:t>Friday United Walk of Witness</a:t>
            </a:r>
            <a:r>
              <a:rPr lang="en-GB" sz="2800" dirty="0">
                <a:latin typeface="Times New Roman" panose="02020603050405020304" pitchFamily="18" charset="0"/>
                <a:ea typeface="Calibri" panose="020F0502020204030204" pitchFamily="34" charset="0"/>
                <a:cs typeface="Times New Roman" panose="02020603050405020304" pitchFamily="18" charset="0"/>
              </a:rPr>
              <a:t> through Tewkesbury</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b="1" dirty="0" smtClean="0">
                <a:latin typeface="Times New Roman" panose="02020603050405020304" pitchFamily="18" charset="0"/>
                <a:ea typeface="Calibri" panose="020F0502020204030204" pitchFamily="34" charset="0"/>
                <a:cs typeface="Times New Roman" panose="02020603050405020304" pitchFamily="18" charset="0"/>
              </a:rPr>
              <a:t>Easter </a:t>
            </a:r>
            <a:r>
              <a:rPr lang="en-GB" sz="2800" b="1" dirty="0">
                <a:latin typeface="Times New Roman" panose="02020603050405020304" pitchFamily="18" charset="0"/>
                <a:ea typeface="Calibri" panose="020F0502020204030204" pitchFamily="34" charset="0"/>
                <a:cs typeface="Times New Roman" panose="02020603050405020304" pitchFamily="18" charset="0"/>
              </a:rPr>
              <a:t>Sunday</a:t>
            </a:r>
            <a:r>
              <a:rPr lang="en-GB" sz="2800" dirty="0">
                <a:latin typeface="Times New Roman" panose="02020603050405020304" pitchFamily="18" charset="0"/>
                <a:ea typeface="Calibri" panose="020F0502020204030204" pitchFamily="34" charset="0"/>
                <a:cs typeface="Times New Roman" panose="02020603050405020304" pitchFamily="18" charset="0"/>
              </a:rPr>
              <a:t> Sunrise service @ Bredon Hill</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10.00 Easter celebration with Holy Communion - The victorious Jesus                                                                                        </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As Jesus met with the disciples on the Emmaus Road, so may he meet and reveal himself to many this Easter and may the hope and new life that comes through Jesus’ resurrection continue to touch and transform people’s lives today</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806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FC221BB0-8FD8-42C9-BB91-EAF349641EF1}"/>
              </a:ext>
            </a:extLst>
          </p:cNvPr>
          <p:cNvSpPr/>
          <p:nvPr/>
        </p:nvSpPr>
        <p:spPr>
          <a:xfrm>
            <a:off x="142875" y="192446"/>
            <a:ext cx="11772900" cy="6417141"/>
          </a:xfrm>
          <a:prstGeom prst="rect">
            <a:avLst/>
          </a:prstGeom>
        </p:spPr>
        <p:txBody>
          <a:bodyPr wrap="square">
            <a:spAutoFit/>
          </a:bodyPr>
          <a:lstStyle/>
          <a:p>
            <a:pPr>
              <a:spcAft>
                <a:spcPts val="0"/>
              </a:spcAft>
            </a:pPr>
            <a:r>
              <a:rPr lang="en-GB" sz="3600" b="1" dirty="0" smtClean="0">
                <a:latin typeface="Times New Roman" panose="02020603050405020304" pitchFamily="18" charset="0"/>
                <a:ea typeface="Calibri" panose="020F0502020204030204" pitchFamily="34" charset="0"/>
                <a:cs typeface="Times New Roman" panose="02020603050405020304" pitchFamily="18" charset="0"/>
              </a:rPr>
              <a:t>Easter Services:</a:t>
            </a:r>
            <a:endParaRPr lang="en-GB" sz="3600" b="1" dirty="0">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b="1" dirty="0" smtClean="0">
                <a:latin typeface="Times New Roman" panose="02020603050405020304" pitchFamily="18" charset="0"/>
                <a:ea typeface="Calibri" panose="020F0502020204030204" pitchFamily="34" charset="0"/>
                <a:cs typeface="Times New Roman" panose="02020603050405020304" pitchFamily="18" charset="0"/>
              </a:rPr>
              <a:t>The </a:t>
            </a:r>
            <a:r>
              <a:rPr lang="en-GB" sz="2800" b="1" dirty="0">
                <a:latin typeface="Times New Roman" panose="02020603050405020304" pitchFamily="18" charset="0"/>
                <a:ea typeface="Calibri" panose="020F0502020204030204" pitchFamily="34" charset="0"/>
                <a:cs typeface="Times New Roman" panose="02020603050405020304" pitchFamily="18" charset="0"/>
              </a:rPr>
              <a:t>Outlook services being held at:</a:t>
            </a: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Magnolia House             Tewkesbury Fields                The Maltings </a:t>
            </a: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Ashchurch View             Springfield Gardens              Branigan Court </a:t>
            </a: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Home Abbey House       Hospital                                 Barton Court </a:t>
            </a: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Marina Court                  Day Centre                        </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endParaRPr lang="en-GB" sz="28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b="1"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Please </a:t>
            </a:r>
            <a:r>
              <a:rPr lang="en-GB" sz="28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pray for: </a:t>
            </a:r>
          </a:p>
          <a:p>
            <a:pPr marL="457200" indent="-457200">
              <a:spcBef>
                <a:spcPts val="600"/>
              </a:spcBef>
              <a:spcAft>
                <a:spcPts val="600"/>
              </a:spcAft>
              <a:buFont typeface="Arial" panose="020B0604020202020204" pitchFamily="34" charset="0"/>
              <a:buChar char="•"/>
            </a:pP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an impact of services, that God will speak to each person who attends </a:t>
            </a:r>
          </a:p>
          <a:p>
            <a:pPr marL="457200" indent="-457200">
              <a:spcBef>
                <a:spcPts val="600"/>
              </a:spcBef>
              <a:spcAft>
                <a:spcPts val="600"/>
              </a:spcAft>
              <a:buFont typeface="Arial" panose="020B0604020202020204" pitchFamily="34" charset="0"/>
              <a:buChar char="•"/>
            </a:pP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protection on the team, each service and all who come </a:t>
            </a:r>
          </a:p>
          <a:p>
            <a:pPr marL="457200" indent="-457200">
              <a:spcBef>
                <a:spcPts val="600"/>
              </a:spcBef>
              <a:spcAft>
                <a:spcPts val="600"/>
              </a:spcAft>
              <a:buFont typeface="Arial" panose="020B0604020202020204" pitchFamily="34" charset="0"/>
              <a:buChar char="•"/>
            </a:pPr>
            <a:r>
              <a:rPr lang="en-GB" sz="2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new people to come</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152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B0B401B-0ECD-431C-839A-F1A5F16EC297}"/>
              </a:ext>
            </a:extLst>
          </p:cNvPr>
          <p:cNvSpPr/>
          <p:nvPr/>
        </p:nvSpPr>
        <p:spPr>
          <a:xfrm>
            <a:off x="276226" y="229694"/>
            <a:ext cx="11782424" cy="5898731"/>
          </a:xfrm>
          <a:prstGeom prst="rect">
            <a:avLst/>
          </a:prstGeom>
        </p:spPr>
        <p:txBody>
          <a:bodyPr wrap="square">
            <a:spAutoFit/>
          </a:bodyPr>
          <a:lstStyle/>
          <a:p>
            <a:pPr>
              <a:lnSpc>
                <a:spcPct val="107000"/>
              </a:lnSpc>
              <a:spcAft>
                <a:spcPts val="800"/>
              </a:spcAft>
            </a:pPr>
            <a:r>
              <a:rPr lang="en-GB" sz="3600" b="1" dirty="0">
                <a:latin typeface="Times New Roman" panose="02020603050405020304" pitchFamily="18" charset="0"/>
                <a:ea typeface="Calibri" panose="020F0502020204030204" pitchFamily="34" charset="0"/>
                <a:cs typeface="Times New Roman" panose="02020603050405020304" pitchFamily="18" charset="0"/>
              </a:rPr>
              <a:t>Children &amp; Youth work:   </a:t>
            </a:r>
            <a:r>
              <a:rPr lang="en-GB" sz="3200" b="1" dirty="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The young people who attended the Gaines Weekend and for Sam in her role as Youth Pastor and all involved in our youth work</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GB" sz="2800" dirty="0">
                <a:latin typeface="Times New Roman" panose="02020603050405020304" pitchFamily="18" charset="0"/>
                <a:ea typeface="Calibri" panose="020F0502020204030204" pitchFamily="34" charset="0"/>
                <a:cs typeface="Times New Roman" panose="02020603050405020304" pitchFamily="18" charset="0"/>
              </a:rPr>
              <a:t>children and staff, who during the early part of this week, came to Experience Easter at Holy Trinity and for Lucy in her role as Children &amp; Families Worker and all involved in TJC</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endParaRPr lang="en-GB" sz="2400" b="1"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sz="3600" b="1" dirty="0">
                <a:latin typeface="Times New Roman" panose="02020603050405020304" pitchFamily="18" charset="0"/>
                <a:ea typeface="Calibri" panose="020F0502020204030204" pitchFamily="34" charset="0"/>
                <a:cs typeface="Times New Roman" panose="02020603050405020304" pitchFamily="18" charset="0"/>
              </a:rPr>
              <a:t>Our Link Missionaries: </a:t>
            </a:r>
            <a:endParaRPr lang="en-GB" sz="36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Chris &amp; Suzy Wilson               Tim Curtis                         Jenny Green </a:t>
            </a: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Wayne O’Leary                       Pedro &amp; </a:t>
            </a:r>
            <a:r>
              <a:rPr lang="en-GB" sz="2800" dirty="0" err="1">
                <a:latin typeface="Times New Roman" panose="02020603050405020304" pitchFamily="18" charset="0"/>
                <a:ea typeface="Calibri" panose="020F0502020204030204" pitchFamily="34" charset="0"/>
                <a:cs typeface="Times New Roman" panose="02020603050405020304" pitchFamily="18" charset="0"/>
              </a:rPr>
              <a:t>Annu</a:t>
            </a:r>
            <a:r>
              <a:rPr lang="en-GB" sz="2800" dirty="0">
                <a:latin typeface="Times New Roman" panose="02020603050405020304" pitchFamily="18" charset="0"/>
                <a:ea typeface="Calibri" panose="020F0502020204030204" pitchFamily="34" charset="0"/>
                <a:cs typeface="Times New Roman" panose="02020603050405020304" pitchFamily="18" charset="0"/>
              </a:rPr>
              <a:t> Santos </a:t>
            </a: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Release International (Pakistan) </a:t>
            </a:r>
            <a:endParaRPr lang="en-GB"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2785621"/>
      </p:ext>
    </p:extLst>
  </p:cSld>
  <p:clrMapOvr>
    <a:masterClrMapping/>
  </p:clrMapOvr>
  <mc:AlternateContent xmlns:mc="http://schemas.openxmlformats.org/markup-compatibility/2006" xmlns:p14="http://schemas.microsoft.com/office/powerpoint/2010/main">
    <mc:Choice Requires="p14">
      <p:transition spd="slow" p14:dur="2000" advTm="21577"/>
    </mc:Choice>
    <mc:Fallback xmlns="">
      <p:transition spd="slow" advTm="2157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D445E8D-8317-4944-810A-4A91B9AAA1B9}"/>
              </a:ext>
            </a:extLst>
          </p:cNvPr>
          <p:cNvSpPr/>
          <p:nvPr/>
        </p:nvSpPr>
        <p:spPr>
          <a:xfrm>
            <a:off x="285136" y="253216"/>
            <a:ext cx="11621728" cy="5139869"/>
          </a:xfrm>
          <a:prstGeom prst="rect">
            <a:avLst/>
          </a:prstGeom>
        </p:spPr>
        <p:txBody>
          <a:bodyPr wrap="square">
            <a:spAutoFit/>
          </a:bodyPr>
          <a:lstStyle/>
          <a:p>
            <a:pPr>
              <a:spcAft>
                <a:spcPts val="0"/>
              </a:spcAft>
            </a:pPr>
            <a:r>
              <a:rPr lang="en-GB" sz="3600" b="1" dirty="0">
                <a:latin typeface="Times New Roman" panose="02020603050405020304" pitchFamily="18" charset="0"/>
                <a:ea typeface="Calibri" panose="020F0502020204030204" pitchFamily="34" charset="0"/>
                <a:cs typeface="Times New Roman" panose="02020603050405020304" pitchFamily="18" charset="0"/>
              </a:rPr>
              <a:t>Let us pray for</a:t>
            </a:r>
            <a:r>
              <a:rPr lang="en-GB" sz="3600" dirty="0">
                <a:latin typeface="Times New Roman" panose="02020603050405020304" pitchFamily="18" charset="0"/>
                <a:ea typeface="Calibri" panose="020F0502020204030204" pitchFamily="34" charset="0"/>
                <a:cs typeface="Times New Roman" panose="02020603050405020304" pitchFamily="18" charset="0"/>
              </a:rPr>
              <a:t>:</a:t>
            </a:r>
            <a:endParaRPr lang="en-GB" sz="3600" dirty="0">
              <a:effectLst/>
              <a:latin typeface="Times New Roman" panose="02020603050405020304" pitchFamily="18" charset="0"/>
              <a:ea typeface="Calibri" panose="020F0502020204030204" pitchFamily="34" charset="0"/>
              <a:cs typeface="Times New Roman" panose="02020603050405020304" pitchFamily="18" charset="0"/>
            </a:endParaRPr>
          </a:p>
          <a:p>
            <a:pPr>
              <a:spcBef>
                <a:spcPts val="600"/>
              </a:spcBef>
              <a:spcAft>
                <a:spcPts val="600"/>
              </a:spcAft>
            </a:pPr>
            <a:r>
              <a:rPr lang="en-GB" sz="2800" dirty="0">
                <a:latin typeface="Times New Roman" panose="02020603050405020304" pitchFamily="18" charset="0"/>
                <a:ea typeface="Calibri" panose="020F0502020204030204" pitchFamily="34" charset="0"/>
                <a:cs typeface="Times New Roman" panose="02020603050405020304" pitchFamily="18" charset="0"/>
              </a:rPr>
              <a:t>All who are facing difficulties and challenging decisions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Those </a:t>
            </a:r>
            <a:r>
              <a:rPr lang="en-GB" sz="2800" dirty="0">
                <a:latin typeface="Times New Roman" panose="02020603050405020304" pitchFamily="18" charset="0"/>
                <a:ea typeface="Calibri" panose="020F0502020204030204" pitchFamily="34" charset="0"/>
                <a:cs typeface="Times New Roman" panose="02020603050405020304" pitchFamily="18" charset="0"/>
              </a:rPr>
              <a:t>who are suffering and struggling however that may arise</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Those </a:t>
            </a:r>
            <a:r>
              <a:rPr lang="en-GB" sz="2800" dirty="0">
                <a:latin typeface="Times New Roman" panose="02020603050405020304" pitchFamily="18" charset="0"/>
                <a:ea typeface="Calibri" panose="020F0502020204030204" pitchFamily="34" charset="0"/>
                <a:cs typeface="Times New Roman" panose="02020603050405020304" pitchFamily="18" charset="0"/>
              </a:rPr>
              <a:t>suffering for their faith in Jesus, may they find support and encouragement through Christian fellowship and knowing others are praying for them</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All </a:t>
            </a:r>
            <a:r>
              <a:rPr lang="en-GB" sz="2800" dirty="0">
                <a:latin typeface="Times New Roman" panose="02020603050405020304" pitchFamily="18" charset="0"/>
                <a:ea typeface="Calibri" panose="020F0502020204030204" pitchFamily="34" charset="0"/>
                <a:cs typeface="Times New Roman" panose="02020603050405020304" pitchFamily="18" charset="0"/>
              </a:rPr>
              <a:t>who are on the journey of faith, wherever they may be on their own personal journey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600"/>
              </a:spcBef>
              <a:spcAft>
                <a:spcPts val="600"/>
              </a:spcAft>
            </a:pPr>
            <a:r>
              <a:rPr lang="en-GB" sz="28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GB" sz="2800" dirty="0">
                <a:latin typeface="Times New Roman" panose="02020603050405020304" pitchFamily="18" charset="0"/>
                <a:ea typeface="Calibri" panose="020F0502020204030204" pitchFamily="34" charset="0"/>
                <a:cs typeface="Times New Roman" panose="02020603050405020304" pitchFamily="18" charset="0"/>
              </a:rPr>
              <a:t>Church APCM on Monday April 29</a:t>
            </a:r>
            <a:r>
              <a:rPr lang="en-GB" sz="28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GB" sz="2800" dirty="0">
                <a:latin typeface="Times New Roman" panose="02020603050405020304" pitchFamily="18" charset="0"/>
                <a:ea typeface="Calibri" panose="020F0502020204030204" pitchFamily="34" charset="0"/>
                <a:cs typeface="Times New Roman" panose="02020603050405020304" pitchFamily="18" charset="0"/>
              </a:rPr>
              <a:t>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5717779"/>
      </p:ext>
    </p:extLst>
  </p:cSld>
  <p:clrMapOvr>
    <a:masterClrMapping/>
  </p:clrMapOvr>
  <mc:AlternateContent xmlns:mc="http://schemas.openxmlformats.org/markup-compatibility/2006" xmlns:p14="http://schemas.microsoft.com/office/powerpoint/2010/main">
    <mc:Choice Requires="p14">
      <p:transition spd="slow" p14:dur="2000" advTm="21632"/>
    </mc:Choice>
    <mc:Fallback xmlns="">
      <p:transition spd="slow" advTm="21632"/>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314</Words>
  <Application>Microsoft Office PowerPoint</Application>
  <PresentationFormat>Custom</PresentationFormat>
  <Paragraphs>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Thomas</dc:creator>
  <cp:lastModifiedBy>Jo</cp:lastModifiedBy>
  <cp:revision>5</cp:revision>
  <dcterms:created xsi:type="dcterms:W3CDTF">2019-04-04T13:29:48Z</dcterms:created>
  <dcterms:modified xsi:type="dcterms:W3CDTF">2019-04-08T21:30:54Z</dcterms:modified>
</cp:coreProperties>
</file>